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3" r:id="rId7"/>
    <p:sldId id="264" r:id="rId8"/>
    <p:sldId id="26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135"/>
    <a:srgbClr val="2C0359"/>
    <a:srgbClr val="590349"/>
    <a:srgbClr val="CB57B8"/>
    <a:srgbClr val="6600CC"/>
    <a:srgbClr val="E3A7D9"/>
    <a:srgbClr val="010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15.01.2021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15.01.2021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15.01.2021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815" y="4824297"/>
            <a:ext cx="6086078" cy="1141469"/>
          </a:xfrm>
        </p:spPr>
        <p:txBody>
          <a:bodyPr rtlCol="0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Q</a:t>
            </a:r>
            <a:r>
              <a:rPr lang="ru-RU" sz="6000" b="1" dirty="0" err="1">
                <a:solidFill>
                  <a:schemeClr val="bg1"/>
                </a:solidFill>
              </a:rPr>
              <a:t>uarterback</a:t>
            </a:r>
            <a:endParaRPr lang="ru-RU" sz="72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7" y="4572003"/>
            <a:ext cx="3562419" cy="1720732"/>
          </a:xfrm>
        </p:spPr>
        <p:txBody>
          <a:bodyPr rtlCol="0">
            <a:normAutofit fontScale="92500" lnSpcReduction="10000"/>
          </a:bodyPr>
          <a:lstStyle/>
          <a:p>
            <a:pPr fontAlgn="base"/>
            <a:r>
              <a:rPr lang="ru-RU" i="1" dirty="0">
                <a:solidFill>
                  <a:schemeClr val="bg1"/>
                </a:solidFill>
              </a:rPr>
              <a:t>Выполнили ученицы: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ru-RU" i="1" dirty="0">
                <a:solidFill>
                  <a:schemeClr val="bg1"/>
                </a:solidFill>
              </a:rPr>
              <a:t>9 «Д» класса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ru-RU" i="1" dirty="0">
                <a:solidFill>
                  <a:schemeClr val="bg1"/>
                </a:solidFill>
              </a:rPr>
              <a:t>Душейко Дарья Васильевна</a:t>
            </a:r>
            <a:r>
              <a:rPr lang="ru-RU" dirty="0">
                <a:solidFill>
                  <a:schemeClr val="bg1"/>
                </a:solidFill>
              </a:rPr>
              <a:t>,</a:t>
            </a:r>
          </a:p>
          <a:p>
            <a:pPr fontAlgn="base"/>
            <a:r>
              <a:rPr lang="ru-RU" i="1" dirty="0">
                <a:solidFill>
                  <a:schemeClr val="bg1"/>
                </a:solidFill>
              </a:rPr>
              <a:t>9 «Г» класса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ru-RU" i="1" dirty="0">
                <a:solidFill>
                  <a:schemeClr val="bg1"/>
                </a:solidFill>
              </a:rPr>
              <a:t>Столяр Дарья Фёдоровна</a:t>
            </a:r>
            <a:endParaRPr lang="ru-RU" dirty="0">
              <a:solidFill>
                <a:schemeClr val="bg1"/>
              </a:solidFill>
            </a:endParaRPr>
          </a:p>
          <a:p>
            <a:pPr rtl="0"/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с двумя усеченными противолежащими углами 4"/>
          <p:cNvSpPr/>
          <p:nvPr/>
        </p:nvSpPr>
        <p:spPr>
          <a:xfrm>
            <a:off x="0" y="779318"/>
            <a:ext cx="6248400" cy="4171950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alpha val="73000"/>
                  <a:lumMod val="5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842" y="1321281"/>
            <a:ext cx="4857583" cy="1013800"/>
          </a:xfrm>
        </p:spPr>
        <p:txBody>
          <a:bodyPr>
            <a:normAutofit/>
          </a:bodyPr>
          <a:lstStyle/>
          <a:p>
            <a:pPr fontAlgn="base"/>
            <a:r>
              <a:rPr lang="ru-RU" b="1" i="1" dirty="0"/>
              <a:t>Актуальность темы:</a:t>
            </a:r>
            <a:r>
              <a:rPr lang="ru-RU" dirty="0"/>
              <a:t> 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3374" y="1478049"/>
            <a:ext cx="4863644" cy="3473219"/>
          </a:xfrm>
        </p:spPr>
        <p:txBody>
          <a:bodyPr/>
          <a:lstStyle/>
          <a:p>
            <a:pPr marL="0" indent="0" fontAlgn="base">
              <a:buNone/>
            </a:pPr>
            <a:endParaRPr lang="ru-RU" dirty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В современном мире игры все больше набирают популярность не только среди детей и подростков, но и среди молодёжи. Одними из самых популярных жанров игр за последний год являются </a:t>
            </a:r>
            <a:r>
              <a:rPr lang="ru-RU" dirty="0" err="1">
                <a:solidFill>
                  <a:schemeClr val="bg1"/>
                </a:solidFill>
              </a:rPr>
              <a:t>бродилки</a:t>
            </a:r>
            <a:r>
              <a:rPr lang="ru-RU" dirty="0">
                <a:solidFill>
                  <a:schemeClr val="bg1"/>
                </a:solidFill>
              </a:rPr>
              <a:t> и головоломки.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0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5309062" cy="6858000"/>
          </a:xfrm>
          <a:prstGeom prst="rect">
            <a:avLst/>
          </a:prstGeom>
          <a:solidFill>
            <a:srgbClr val="0B013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31752">
            <a:off x="2086635" y="48233"/>
            <a:ext cx="501568" cy="2692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899" y="191192"/>
            <a:ext cx="4995949" cy="6475615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1" i="1" dirty="0">
                <a:solidFill>
                  <a:schemeClr val="bg1"/>
                </a:solidFill>
              </a:rPr>
              <a:t>Цель работы: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Создать игру собственными руками, которая была бы интересна для любого возраста.</a:t>
            </a:r>
          </a:p>
          <a:p>
            <a:pPr marL="0" indent="0" fontAlgn="base">
              <a:buNone/>
            </a:pP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marL="0" indent="0" fontAlgn="base">
              <a:buNone/>
            </a:pPr>
            <a:r>
              <a:rPr lang="ru-RU" b="1" i="1" dirty="0">
                <a:solidFill>
                  <a:schemeClr val="bg1"/>
                </a:solidFill>
              </a:rPr>
              <a:t>Задачи практической работы:</a:t>
            </a:r>
            <a:r>
              <a:rPr lang="ru-RU" dirty="0">
                <a:solidFill>
                  <a:schemeClr val="bg1"/>
                </a:solidFill>
              </a:rPr>
              <a:t>  </a:t>
            </a: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создать игру с ярким, интересным и красивым дизайном; </a:t>
            </a: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создать игру с множеством различных функций; </a:t>
            </a: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создать игру с удобным и понятным интерфейсом в использовании для любого возраста;  </a:t>
            </a: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применить в игре как можно больше технологий; </a:t>
            </a: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изучить и понять, как работают различные функции языка питона; </a:t>
            </a:r>
            <a:endParaRPr lang="ru-RU" dirty="0">
              <a:solidFill>
                <a:schemeClr val="bg1"/>
              </a:solidFill>
            </a:endParaRPr>
          </a:p>
          <a:p>
            <a:pPr lvl="0" fontAlgn="base"/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ru-RU" dirty="0" smtClean="0">
                <a:solidFill>
                  <a:schemeClr val="bg1"/>
                </a:solidFill>
              </a:rPr>
              <a:t>оздать игру для одного и более игроков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00C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09062" y="0"/>
            <a:ext cx="6882938" cy="68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870826" y="0"/>
            <a:ext cx="5309062" cy="6858000"/>
          </a:xfrm>
          <a:prstGeom prst="rect">
            <a:avLst/>
          </a:prstGeom>
          <a:solidFill>
            <a:srgbClr val="0B013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31752">
            <a:off x="2086635" y="48233"/>
            <a:ext cx="501568" cy="2692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27382" y="689264"/>
            <a:ext cx="4995949" cy="6016336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>
                <a:solidFill>
                  <a:schemeClr val="bg1"/>
                </a:solidFill>
              </a:rPr>
              <a:t>При запуске игры, </a:t>
            </a:r>
            <a:r>
              <a:rPr lang="ru-RU" dirty="0" smtClean="0">
                <a:solidFill>
                  <a:schemeClr val="bg1"/>
                </a:solidFill>
              </a:rPr>
              <a:t>включается </a:t>
            </a:r>
            <a:r>
              <a:rPr lang="ru-RU" dirty="0">
                <a:solidFill>
                  <a:schemeClr val="bg1"/>
                </a:solidFill>
              </a:rPr>
              <a:t>музыка, и на экране появляется окно с кнопками: 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START</a:t>
            </a:r>
            <a:r>
              <a:rPr lang="ru-RU" dirty="0">
                <a:solidFill>
                  <a:schemeClr val="bg1"/>
                </a:solidFill>
              </a:rPr>
              <a:t> – кнопка для начала игры; 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EXIT </a:t>
            </a:r>
            <a:r>
              <a:rPr lang="ru-RU" dirty="0">
                <a:solidFill>
                  <a:schemeClr val="bg1"/>
                </a:solidFill>
              </a:rPr>
              <a:t>– кнопка для выхода из программы;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RULE</a:t>
            </a:r>
            <a:r>
              <a:rPr lang="ru-RU" dirty="0">
                <a:solidFill>
                  <a:schemeClr val="bg1"/>
                </a:solidFill>
              </a:rPr>
              <a:t>  - кнопка для высвечивания правил.</a:t>
            </a:r>
          </a:p>
          <a:p>
            <a:pPr marL="0" indent="0" fontAlgn="base"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ru-RU" dirty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Если нажать на кнопку выхода, то игры закрывается.</a:t>
            </a:r>
          </a:p>
          <a:p>
            <a:pPr marL="0" indent="0" fontAlgn="base">
              <a:buNone/>
            </a:pP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Если нажать на кнопку старта, то перед нами появляется превью заставка. Далее при нажатии на любое место окна, появляется выбор 2 видов </a:t>
            </a:r>
            <a:r>
              <a:rPr lang="ru-RU" dirty="0" smtClean="0">
                <a:solidFill>
                  <a:schemeClr val="bg1"/>
                </a:solidFill>
              </a:rPr>
              <a:t>игр.</a:t>
            </a:r>
          </a:p>
          <a:p>
            <a:pPr fontAlgn="base"/>
            <a:endParaRPr lang="ru-RU" dirty="0" smtClean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Если нажать на кнопку </a:t>
            </a:r>
            <a:r>
              <a:rPr lang="ru-RU" dirty="0" smtClean="0">
                <a:solidFill>
                  <a:schemeClr val="bg1"/>
                </a:solidFill>
              </a:rPr>
              <a:t>правил, </a:t>
            </a:r>
            <a:r>
              <a:rPr lang="ru-RU" dirty="0">
                <a:solidFill>
                  <a:schemeClr val="bg1"/>
                </a:solidFill>
              </a:rPr>
              <a:t>то перед нами появляется </a:t>
            </a:r>
            <a:r>
              <a:rPr lang="ru-RU" dirty="0" smtClean="0">
                <a:solidFill>
                  <a:schemeClr val="bg1"/>
                </a:solidFill>
              </a:rPr>
              <a:t>правила игры.</a:t>
            </a:r>
          </a:p>
          <a:p>
            <a:pPr fontAlgn="base"/>
            <a:endParaRPr lang="ru-RU" dirty="0">
              <a:solidFill>
                <a:schemeClr val="bg1"/>
              </a:solidFill>
            </a:endParaRPr>
          </a:p>
          <a:p>
            <a:pPr marL="0" lvl="0" indent="0" fontAlgn="base">
              <a:buNone/>
            </a:pPr>
            <a:r>
              <a:rPr lang="ru-RU" dirty="0">
                <a:solidFill>
                  <a:schemeClr val="bg1"/>
                </a:solidFill>
              </a:rPr>
              <a:t> 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3757" t="21204" r="33805" b="24185"/>
          <a:stretch/>
        </p:blipFill>
        <p:spPr>
          <a:xfrm>
            <a:off x="1" y="0"/>
            <a:ext cx="687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9050"/>
            <a:ext cx="12192000" cy="6858000"/>
          </a:xfrm>
          <a:prstGeom prst="rect">
            <a:avLst/>
          </a:prstGeom>
          <a:solidFill>
            <a:srgbClr val="0B0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209675" y="658898"/>
            <a:ext cx="3609975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Правила игры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3855" t="61727" r="50943" b="23981"/>
          <a:stretch/>
        </p:blipFill>
        <p:spPr>
          <a:xfrm>
            <a:off x="514350" y="1990620"/>
            <a:ext cx="3286126" cy="1797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49454" t="61476" r="35837" b="23981"/>
          <a:stretch/>
        </p:blipFill>
        <p:spPr>
          <a:xfrm>
            <a:off x="1836242" y="4327595"/>
            <a:ext cx="3179564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3855" t="21483" r="33802" b="37796"/>
          <a:stretch/>
        </p:blipFill>
        <p:spPr>
          <a:xfrm>
            <a:off x="5431037" y="419688"/>
            <a:ext cx="6310312" cy="4621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25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546" t="4156" r="33102" b="37412"/>
          <a:stretch/>
        </p:blipFill>
        <p:spPr>
          <a:xfrm>
            <a:off x="0" y="0"/>
            <a:ext cx="9268691" cy="686875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05700" y="10757"/>
            <a:ext cx="4686300" cy="6858000"/>
          </a:xfrm>
          <a:prstGeom prst="rect">
            <a:avLst/>
          </a:prstGeom>
          <a:gradFill flip="none" rotWithShape="1">
            <a:gsLst>
              <a:gs pos="100000">
                <a:srgbClr val="7030A0">
                  <a:alpha val="73000"/>
                </a:srgbClr>
              </a:gs>
              <a:gs pos="48000">
                <a:schemeClr val="accent1">
                  <a:lumMod val="97000"/>
                  <a:lumOff val="3000"/>
                </a:schemeClr>
              </a:gs>
              <a:gs pos="0">
                <a:srgbClr val="002060"/>
              </a:gs>
            </a:gsLst>
            <a:lin ang="108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31752">
            <a:off x="2086635" y="48233"/>
            <a:ext cx="501568" cy="2692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10475" y="336666"/>
            <a:ext cx="4424968" cy="6488872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pPr lvl="0" fontAlgn="base"/>
            <a:r>
              <a:rPr lang="ru-RU" sz="3600" b="1" dirty="0">
                <a:solidFill>
                  <a:schemeClr val="bg1"/>
                </a:solidFill>
              </a:rPr>
              <a:t>Одиночная игра</a:t>
            </a:r>
            <a:endParaRPr lang="ru-RU" sz="36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ru-RU" sz="3600" dirty="0">
                <a:solidFill>
                  <a:schemeClr val="bg1"/>
                </a:solidFill>
              </a:rPr>
              <a:t> </a:t>
            </a:r>
            <a:endParaRPr lang="ru-RU" sz="3600" dirty="0" smtClean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ru-RU" sz="36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ru-RU" sz="3600" dirty="0">
              <a:solidFill>
                <a:schemeClr val="bg1"/>
              </a:solidFill>
            </a:endParaRPr>
          </a:p>
          <a:p>
            <a:pPr lvl="0" fontAlgn="base"/>
            <a:r>
              <a:rPr lang="ru-RU" sz="3600" b="1" dirty="0">
                <a:solidFill>
                  <a:schemeClr val="bg1"/>
                </a:solidFill>
              </a:rPr>
              <a:t>Парная игра</a:t>
            </a:r>
            <a:endParaRPr lang="ru-RU" sz="3600" dirty="0">
              <a:solidFill>
                <a:schemeClr val="bg1"/>
              </a:solidFill>
            </a:endParaRPr>
          </a:p>
          <a:p>
            <a:pPr marL="0" lvl="0" indent="0" fontAlgn="base">
              <a:buNone/>
            </a:pPr>
            <a:r>
              <a:rPr lang="ru-RU" dirty="0">
                <a:solidFill>
                  <a:schemeClr val="bg1"/>
                </a:solidFill>
              </a:rPr>
              <a:t> 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546" t="4156" r="33102" b="37412"/>
          <a:stretch/>
        </p:blipFill>
        <p:spPr>
          <a:xfrm>
            <a:off x="0" y="-10757"/>
            <a:ext cx="9268691" cy="686875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10757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E3A7D9"/>
              </a:gs>
              <a:gs pos="50000">
                <a:srgbClr val="6600CC"/>
              </a:gs>
              <a:gs pos="0">
                <a:srgbClr val="0B0135"/>
              </a:gs>
            </a:gsLst>
            <a:lin ang="108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5776" y="362566"/>
            <a:ext cx="4800600" cy="48577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Модули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1925" y="1200150"/>
            <a:ext cx="4253517" cy="5625388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pPr lvl="0" fontAlgn="base"/>
            <a:r>
              <a:rPr lang="ru-RU" b="1" dirty="0">
                <a:solidFill>
                  <a:schemeClr val="bg1"/>
                </a:solidFill>
              </a:rPr>
              <a:t>Особенности проекта</a:t>
            </a:r>
            <a:r>
              <a:rPr lang="ru-RU" dirty="0">
                <a:solidFill>
                  <a:schemeClr val="bg1"/>
                </a:solidFill>
              </a:rPr>
              <a:t> 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91972"/>
              </p:ext>
            </p:extLst>
          </p:nvPr>
        </p:nvGraphicFramePr>
        <p:xfrm>
          <a:off x="104774" y="985284"/>
          <a:ext cx="11930667" cy="573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14523">
                  <a:extLst>
                    <a:ext uri="{9D8B030D-6E8A-4147-A177-3AD203B41FA5}">
                      <a16:colId xmlns:a16="http://schemas.microsoft.com/office/drawing/2014/main" val="684379754"/>
                    </a:ext>
                  </a:extLst>
                </a:gridCol>
                <a:gridCol w="8916144">
                  <a:extLst>
                    <a:ext uri="{9D8B030D-6E8A-4147-A177-3AD203B41FA5}">
                      <a16:colId xmlns:a16="http://schemas.microsoft.com/office/drawing/2014/main" val="941961786"/>
                    </a:ext>
                  </a:extLst>
                </a:gridCol>
              </a:tblGrid>
              <a:tr h="374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pygame.draw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Рисует фигуры, линии и точки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847373"/>
                  </a:ext>
                </a:extLst>
              </a:tr>
              <a:tr h="318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pygame.event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Управление внешними событиями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42550"/>
                  </a:ext>
                </a:extLst>
              </a:tr>
              <a:tr h="318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pygame.font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Использует системные шрифты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00690"/>
                  </a:ext>
                </a:extLst>
              </a:tr>
              <a:tr h="318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pygame.image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Загружает и сохраняет изображение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20411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pygame.key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Считывает нажатия клавиш с клавиатуры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79238"/>
                  </a:ext>
                </a:extLst>
              </a:tr>
              <a:tr h="318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pygame.mixer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Загружает и воспроизводит мелодии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15782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pygame.music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Работает с музыкой и потоковым аудио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24124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pygame.rect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Управляет прямоугольными областями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37428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pygame.sprite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Управление движущимися изображениями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04247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pygame.surface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Управляет изображениями и экраном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082319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pygame.surfarray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Манипулирует данными пикселей изображения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808254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pygame.time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</a:rPr>
                        <a:t>модуль pygame для управления временем и частотой кадров</a:t>
                      </a:r>
                      <a:endParaRPr lang="ru-RU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334902"/>
                  </a:ext>
                </a:extLst>
              </a:tr>
              <a:tr h="510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dirty="0" err="1">
                          <a:effectLst/>
                        </a:rPr>
                        <a:t>pygame.transform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0B0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210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</a:rPr>
                        <a:t>Изменение размера и перемещение изображений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72" marR="39072" marT="39072" marB="39072" anchor="ctr">
                    <a:solidFill>
                      <a:srgbClr val="E3A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5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9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6900" y="0"/>
            <a:ext cx="10325100" cy="6883400"/>
          </a:xfrm>
          <a:prstGeom prst="rect">
            <a:avLst/>
          </a:prstGeom>
          <a:effectLst>
            <a:reflection stA="45000" endPos="65000" dir="5400000" sy="-100000" algn="bl" rotWithShape="0"/>
          </a:effectLst>
          <a:scene3d>
            <a:camera prst="orthographicFront">
              <a:rot lat="0" lon="10799977" rev="0"/>
            </a:camera>
            <a:lightRig rig="threePt" dir="t"/>
          </a:scene3d>
        </p:spPr>
      </p:pic>
      <p:sp>
        <p:nvSpPr>
          <p:cNvPr id="7" name="Прямоугольник 6"/>
          <p:cNvSpPr/>
          <p:nvPr/>
        </p:nvSpPr>
        <p:spPr>
          <a:xfrm>
            <a:off x="0" y="0"/>
            <a:ext cx="4686300" cy="6868757"/>
          </a:xfrm>
          <a:prstGeom prst="rect">
            <a:avLst/>
          </a:prstGeom>
          <a:gradFill flip="none" rotWithShape="1">
            <a:gsLst>
              <a:gs pos="100000">
                <a:srgbClr val="7030A0">
                  <a:alpha val="99000"/>
                </a:srgbClr>
              </a:gs>
              <a:gs pos="48000">
                <a:schemeClr val="accent1">
                  <a:lumMod val="97000"/>
                  <a:lumOff val="3000"/>
                </a:schemeClr>
              </a:gs>
              <a:gs pos="0">
                <a:srgbClr val="002060">
                  <a:alpha val="71000"/>
                </a:srgbClr>
              </a:gs>
            </a:gsLst>
            <a:lin ang="108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4160" y="154241"/>
            <a:ext cx="1732890" cy="647091"/>
          </a:xfrm>
        </p:spPr>
        <p:txBody>
          <a:bodyPr>
            <a:normAutofit/>
          </a:bodyPr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28675"/>
            <a:ext cx="4634345" cy="5915026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 fontScale="92500" lnSpcReduction="10000"/>
          </a:bodyPr>
          <a:lstStyle/>
          <a:p>
            <a:pPr fontAlgn="base"/>
            <a:r>
              <a:rPr lang="ru-RU" dirty="0">
                <a:solidFill>
                  <a:schemeClr val="bg1"/>
                </a:solidFill>
              </a:rPr>
              <a:t>Мы создали свою личную игру - лабиринт. Он имеет яркий, интересный дизайн. Программа имеет удобный и понятный интерфейс с множеством различных функций. Также в программе используются как можно больше технологий языка питона.  </a:t>
            </a:r>
          </a:p>
          <a:p>
            <a:pPr fontAlgn="base"/>
            <a:endParaRPr lang="ru-RU" dirty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Но как и любая программа, она нуждается в улучшении и обновлении. В нее можно добавить такие возможности, как выбор персонажа, выбор врага, возможность добавления имени для игрока. Также сделать больше уровней, сделать больше врагов, добавить жизни для персонажа.</a:t>
            </a:r>
          </a:p>
          <a:p>
            <a:pPr fontAlgn="base"/>
            <a:endParaRPr lang="ru-RU" dirty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Данный проект помог мне узнать новые функций и возможности программирования, а также полностью разобраться с их структурой. </a:t>
            </a:r>
          </a:p>
          <a:p>
            <a:pPr marL="0" lvl="0" indent="0" fontAlgn="base">
              <a:buNone/>
            </a:pPr>
            <a:r>
              <a:rPr lang="ru-RU" dirty="0">
                <a:solidFill>
                  <a:schemeClr val="bg1"/>
                </a:solidFill>
              </a:rPr>
              <a:t> 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0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0770" t="7863" r="26875" b="7644"/>
          <a:stretch/>
        </p:blipFill>
        <p:spPr>
          <a:xfrm>
            <a:off x="0" y="0"/>
            <a:ext cx="8042147" cy="6872414"/>
          </a:xfrm>
          <a:prstGeom prst="rect">
            <a:avLst/>
          </a:prstGeom>
        </p:spPr>
      </p:pic>
      <p:sp>
        <p:nvSpPr>
          <p:cNvPr id="3" name="Пятиугольник 2"/>
          <p:cNvSpPr/>
          <p:nvPr/>
        </p:nvSpPr>
        <p:spPr>
          <a:xfrm flipH="1">
            <a:off x="3057526" y="-14412"/>
            <a:ext cx="9134474" cy="6872412"/>
          </a:xfrm>
          <a:prstGeom prst="homePlate">
            <a:avLst/>
          </a:prstGeom>
          <a:solidFill>
            <a:srgbClr val="2C0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846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0</TotalTime>
  <Words>178</Words>
  <Application>Microsoft Office PowerPoint</Application>
  <PresentationFormat>Широкоэкранный</PresentationFormat>
  <Paragraphs>79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Gill Sans MT</vt:lpstr>
      <vt:lpstr>Times New Roman</vt:lpstr>
      <vt:lpstr>Wingdings 2</vt:lpstr>
      <vt:lpstr>Дивиденд</vt:lpstr>
      <vt:lpstr>Quarterback</vt:lpstr>
      <vt:lpstr>Актуальность темы:  </vt:lpstr>
      <vt:lpstr>.</vt:lpstr>
      <vt:lpstr>.</vt:lpstr>
      <vt:lpstr>Презентация PowerPoint</vt:lpstr>
      <vt:lpstr>.</vt:lpstr>
      <vt:lpstr>Модули программы</vt:lpstr>
      <vt:lpstr>Выводы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2021-01-15T09:44:14Z</dcterms:created>
  <dcterms:modified xsi:type="dcterms:W3CDTF">2021-01-15T20:15:45Z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